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76" r:id="rId3"/>
    <p:sldId id="258" r:id="rId4"/>
    <p:sldId id="259" r:id="rId5"/>
    <p:sldId id="285" r:id="rId6"/>
    <p:sldId id="260" r:id="rId7"/>
    <p:sldId id="286" r:id="rId8"/>
    <p:sldId id="284" r:id="rId9"/>
    <p:sldId id="288" r:id="rId10"/>
    <p:sldId id="262" r:id="rId11"/>
    <p:sldId id="289" r:id="rId12"/>
    <p:sldId id="263" r:id="rId13"/>
    <p:sldId id="290" r:id="rId14"/>
    <p:sldId id="264" r:id="rId15"/>
    <p:sldId id="291" r:id="rId16"/>
    <p:sldId id="265" r:id="rId17"/>
    <p:sldId id="292" r:id="rId18"/>
    <p:sldId id="266" r:id="rId19"/>
    <p:sldId id="293" r:id="rId20"/>
    <p:sldId id="267" r:id="rId21"/>
    <p:sldId id="294" r:id="rId22"/>
    <p:sldId id="268" r:id="rId23"/>
    <p:sldId id="295" r:id="rId24"/>
    <p:sldId id="269" r:id="rId25"/>
    <p:sldId id="296" r:id="rId26"/>
    <p:sldId id="270" r:id="rId27"/>
    <p:sldId id="297" r:id="rId28"/>
    <p:sldId id="271" r:id="rId29"/>
    <p:sldId id="298" r:id="rId30"/>
    <p:sldId id="277" r:id="rId31"/>
    <p:sldId id="299" r:id="rId32"/>
    <p:sldId id="272" r:id="rId33"/>
    <p:sldId id="281" r:id="rId34"/>
    <p:sldId id="287" r:id="rId35"/>
    <p:sldId id="278" r:id="rId36"/>
    <p:sldId id="280" r:id="rId37"/>
    <p:sldId id="300" r:id="rId38"/>
    <p:sldId id="282" r:id="rId39"/>
    <p:sldId id="301" r:id="rId40"/>
    <p:sldId id="283" r:id="rId41"/>
    <p:sldId id="302" r:id="rId42"/>
    <p:sldId id="274" r:id="rId43"/>
    <p:sldId id="27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81" autoAdjust="0"/>
    <p:restoredTop sz="94569" autoAdjust="0"/>
  </p:normalViewPr>
  <p:slideViewPr>
    <p:cSldViewPr snapToGrid="0">
      <p:cViewPr varScale="1">
        <p:scale>
          <a:sx n="116" d="100"/>
          <a:sy n="116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3647-9805-4A49-ABEC-2FF3A95B28E2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62A9F-5E44-4019-B909-111C951B7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32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–normed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61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21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03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51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9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70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4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30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1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6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41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37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4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5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10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46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9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67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61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4 flat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49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41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7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4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7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flattened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6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7104-1C1A-E226-95BB-BB45914C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EAD2A-B9BA-1E3B-7044-D0D09CEC5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47E92-62A1-E623-D60F-BDBEA755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642E-1842-CCF1-05A7-EF2E955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9510F-9881-7A73-BFB5-3FBAFB4B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8EB5-C9F5-B69B-D23B-3FC941E0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33397-2CF3-C7A7-FE85-D59117DDA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C359C-914C-E59A-AEBD-864DA58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A5EB-B498-7F3F-D840-9FC89EDE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AB99F-82E7-D038-027B-F1747902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8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070755-C2EA-C529-D435-8945BD889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897CE-2DE6-A359-0281-3489996E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E6AD-588E-9008-FA32-9D1523B1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DD97-A69B-E430-4468-0ED419A4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91573-A161-9649-29F3-1E73125E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8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CA88-BCF5-0BDB-039D-9B85B847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EDDE-A574-EC40-5D5E-883E76EE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70B3-898A-85F2-3ECB-A6755EA4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53835-684E-7919-881F-02195574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1ACE-61DD-6B8E-43AF-6B5C09C1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8F63-E23A-273A-EA34-F13219A5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B2C9-9EC9-1802-7AF0-89EE7EBA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77F9-9350-73FE-C4A6-A3FEAFCD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8B9D-6556-4AAB-0D4F-ECABACC9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D0930-0094-82E3-A117-F885E760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6891-B669-B41B-D3B1-143DADF2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1929-4DAF-CB28-8E5F-386BF4DCF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1B68B-59ED-0938-26FB-F177AACE7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F1C8F-C5F5-3D88-1683-B17676CC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A7C50-E669-B17B-C872-E406BD94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0E917-39CA-C82A-91D7-8792A90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BFA1-3519-B83E-8B7D-11EA26BE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A8470-8B4E-0317-7EB9-8F8CE7E8B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9F7E3-3F49-0043-B28A-144D9A39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13906-9226-61E1-7C04-238ED96D0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98F68-286D-3BF3-2CF4-0763A4728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40B5-ECA4-911F-85F2-A648D6D6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21FD0-2F8B-49EE-1ABF-7F8C6382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D6B56-5E42-3ADB-95D0-B40B4890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E7E3-0D6A-996C-5F41-DD5D3E26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F25D3-FCA6-7315-A46B-98985A3A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2EB48-0D95-CD34-C082-3299FEB2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2483D-186A-8B38-0671-DD1D2E68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8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A8B86-2735-BF37-B826-A776598E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28575-7260-01DD-E5DB-BB5E383D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4CF5C-1EC0-A192-C0EC-7723AD1B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7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3962-A4CD-A24C-8B39-8F3FBC89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1A8E-35B5-5D9F-49ED-6D0D9F998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05263-7685-1D6E-9770-604182898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D8C5E-A228-CA8F-2AFC-149EC270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6EF6-AC4E-2D73-4D4D-466CFFC9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3AAAB-A398-AEAB-E5EB-752C03C5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7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3E7A-BAEE-9E2C-221F-1E900EC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BF97B-61B3-84F4-7A26-E5EED5EEA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58134-E3E5-152C-ECAF-73D000647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D4249-500A-75EC-2511-920A8643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77E-0416-490F-90EE-34086BFA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E9FDA-2557-26C4-3548-C6663F7B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3218D-A82D-010F-BE3D-28E31BDF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D740-7E66-A15B-BFB2-0311AF11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C4D2A-5608-4484-F3B9-C3ED310C5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9C249-8867-45F9-ACCC-C61DBE426F6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4C62-960E-F3CE-7D8A-B0B8B2073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CC82-1CBC-ABCF-B32C-2EB6F6B52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324B9D95-64A9-7214-2CDA-9E7B45A5E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" b="2663"/>
          <a:stretch/>
        </p:blipFill>
        <p:spPr bwMode="auto">
          <a:xfrm>
            <a:off x="2919413" y="1416909"/>
            <a:ext cx="5133975" cy="384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>
            <a:extLst>
              <a:ext uri="{FF2B5EF4-FFF2-40B4-BE49-F238E27FC236}">
                <a16:creationId xmlns:a16="http://schemas.microsoft.com/office/drawing/2014/main" id="{7E971F85-F162-BA2E-2EBB-BB9843C1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75533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302E1912-6B57-D58F-8A12-B1143578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2" y="15188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6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3E9A335-164B-F255-B338-920B5A4B8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4" y="29068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B626FA-FF4C-1ABE-062D-71472A437854}"/>
              </a:ext>
            </a:extLst>
          </p:cNvPr>
          <p:cNvSpPr/>
          <p:nvPr/>
        </p:nvSpPr>
        <p:spPr>
          <a:xfrm>
            <a:off x="273275" y="555682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F7D684-F41A-FBAC-203D-DA8F6FA9F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78" b="50352"/>
          <a:stretch/>
        </p:blipFill>
        <p:spPr bwMode="auto">
          <a:xfrm>
            <a:off x="313038" y="290685"/>
            <a:ext cx="2924431" cy="177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82122B8-EEBF-31A9-91B5-5A698B3D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62" y="390281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43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>
            <a:extLst>
              <a:ext uri="{FF2B5EF4-FFF2-40B4-BE49-F238E27FC236}">
                <a16:creationId xmlns:a16="http://schemas.microsoft.com/office/drawing/2014/main" id="{B2E02166-AB02-BB47-E5A5-D9CD6EAE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064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D44BDBF5-ADAA-3081-8CE6-4E7312CF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" y="371326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7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4BEB0DD0-2131-80C9-8F45-969927A0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3" y="368727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DBF6D-6831-31A5-4BF8-C3E06606E83A}"/>
              </a:ext>
            </a:extLst>
          </p:cNvPr>
          <p:cNvSpPr/>
          <p:nvPr/>
        </p:nvSpPr>
        <p:spPr>
          <a:xfrm>
            <a:off x="388607" y="605635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45A600D-CDBE-3F0E-5CAB-27C10A4E9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81" b="50263"/>
          <a:stretch/>
        </p:blipFill>
        <p:spPr bwMode="auto">
          <a:xfrm>
            <a:off x="230657" y="378127"/>
            <a:ext cx="2907956" cy="17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3B69C5-3551-605F-4D14-658AA4ADB02E}"/>
              </a:ext>
            </a:extLst>
          </p:cNvPr>
          <p:cNvSpPr/>
          <p:nvPr/>
        </p:nvSpPr>
        <p:spPr>
          <a:xfrm>
            <a:off x="184938" y="646825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18D5F6F-9CC6-8903-39F9-881F5802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66" y="398085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17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4DEE9B57-9A49-FC27-B736-0C5413A8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6581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99463D64-0F04-47CB-E895-7AE58A84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5" y="263736"/>
            <a:ext cx="1181688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703A3BD-9952-0561-1F36-62978342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5" y="286640"/>
            <a:ext cx="1189028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252357-901C-3DD3-0FB8-C7E15327AB37}"/>
              </a:ext>
            </a:extLst>
          </p:cNvPr>
          <p:cNvSpPr/>
          <p:nvPr/>
        </p:nvSpPr>
        <p:spPr>
          <a:xfrm>
            <a:off x="240398" y="532018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2500737-CA0E-760D-9CF1-292A207FD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15" b="50000"/>
          <a:stretch/>
        </p:blipFill>
        <p:spPr bwMode="auto">
          <a:xfrm>
            <a:off x="280085" y="286640"/>
            <a:ext cx="2881548" cy="17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8634A22-1948-B46C-7399-AB90D98A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29" y="389876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136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>
            <a:extLst>
              <a:ext uri="{FF2B5EF4-FFF2-40B4-BE49-F238E27FC236}">
                <a16:creationId xmlns:a16="http://schemas.microsoft.com/office/drawing/2014/main" id="{39A692EB-DBE3-B669-67FC-9FB8725A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23276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B111AA7E-F157-BF28-B11B-DD8157B6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5" y="629311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7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8937B48-0086-7F27-B853-59AF6CF4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3" y="214656"/>
            <a:ext cx="11920507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74A83A-50E3-6B15-7DE0-060BC5D94205}"/>
              </a:ext>
            </a:extLst>
          </p:cNvPr>
          <p:cNvSpPr/>
          <p:nvPr/>
        </p:nvSpPr>
        <p:spPr>
          <a:xfrm>
            <a:off x="157943" y="458251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72D56-4AF9-8C7B-7C38-201588F5A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6" b="50352"/>
          <a:stretch/>
        </p:blipFill>
        <p:spPr bwMode="auto">
          <a:xfrm>
            <a:off x="203662" y="214656"/>
            <a:ext cx="2924432" cy="177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79F567B-7D8D-F375-A0A3-577244DF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826783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6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>
            <a:extLst>
              <a:ext uri="{FF2B5EF4-FFF2-40B4-BE49-F238E27FC236}">
                <a16:creationId xmlns:a16="http://schemas.microsoft.com/office/drawing/2014/main" id="{9552ACCC-71B3-DCAD-7F0D-D87040BD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6904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4F6C7FDF-F335-EEB2-9172-43FC0AA83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2" y="46559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86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1F5553AC-8F96-F75B-A815-53B497ED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25" y="264833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6F3B9-FEC4-16D4-B0B6-835946012DCB}"/>
              </a:ext>
            </a:extLst>
          </p:cNvPr>
          <p:cNvSpPr/>
          <p:nvPr/>
        </p:nvSpPr>
        <p:spPr>
          <a:xfrm>
            <a:off x="192425" y="565116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0A194DB-22E7-9661-E428-E27312D00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78" b="50352"/>
          <a:stretch/>
        </p:blipFill>
        <p:spPr bwMode="auto">
          <a:xfrm>
            <a:off x="264863" y="249963"/>
            <a:ext cx="2924431" cy="177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7EF7E30-C96E-EFAB-EB9C-EBBBFC842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73" y="387696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17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EDF83EFA-4D69-A4E8-B08C-D3C64B54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2" y="2100266"/>
            <a:ext cx="3301587" cy="23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4" name="Picture 12">
            <a:extLst>
              <a:ext uri="{FF2B5EF4-FFF2-40B4-BE49-F238E27FC236}">
                <a16:creationId xmlns:a16="http://schemas.microsoft.com/office/drawing/2014/main" id="{C1B33F09-BE38-908A-E124-9C62BED3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82377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962FCA4A-4221-8F8C-CD8F-D02DC458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7" y="213442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5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4C913EE-B0F9-C9FD-256E-6CE94D74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2" y="369889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6B3D7B-EB51-ADEF-6540-43F095BA5CE3}"/>
              </a:ext>
            </a:extLst>
          </p:cNvPr>
          <p:cNvSpPr/>
          <p:nvPr/>
        </p:nvSpPr>
        <p:spPr>
          <a:xfrm>
            <a:off x="132791" y="638798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C70CFA0-6CCA-A254-7A27-77126359A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0" b="50263"/>
          <a:stretch/>
        </p:blipFill>
        <p:spPr bwMode="auto">
          <a:xfrm>
            <a:off x="205944" y="369889"/>
            <a:ext cx="2907956" cy="17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6C9B928-6771-82C8-7932-32305AC0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661" y="398201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20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>
            <a:extLst>
              <a:ext uri="{FF2B5EF4-FFF2-40B4-BE49-F238E27FC236}">
                <a16:creationId xmlns:a16="http://schemas.microsoft.com/office/drawing/2014/main" id="{32931EAB-C479-F888-2DE8-7AE7FC591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1" y="3907059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6A1326A5-5CAA-C264-1B7F-2DE86994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1" y="305436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75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D0E85D1D-9437-A0B5-7FE2-AEE2E929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0" y="327884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A35CCA-FFC4-8014-299B-6587F748515A}"/>
              </a:ext>
            </a:extLst>
          </p:cNvPr>
          <p:cNvSpPr/>
          <p:nvPr/>
        </p:nvSpPr>
        <p:spPr>
          <a:xfrm>
            <a:off x="148488" y="589372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F6063CC-EAFD-E201-23D2-E4B6C4AAA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6" b="50240"/>
          <a:stretch/>
        </p:blipFill>
        <p:spPr bwMode="auto">
          <a:xfrm>
            <a:off x="222418" y="311409"/>
            <a:ext cx="2899719" cy="178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65385FF9-6E18-9808-C52C-CDD8CCB5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40011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15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0" name="Picture 10">
            <a:extLst>
              <a:ext uri="{FF2B5EF4-FFF2-40B4-BE49-F238E27FC236}">
                <a16:creationId xmlns:a16="http://schemas.microsoft.com/office/drawing/2014/main" id="{EF5CC811-8324-40D8-86AC-D3D6D70D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064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DC9C580C-40A9-A527-DEB4-8C2B95AB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" y="363234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2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8DDC84F6-B433-5572-DA22-1D6FEEFF9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8" y="268391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904A26-2458-8E19-D14B-DDE7DA916B14}"/>
              </a:ext>
            </a:extLst>
          </p:cNvPr>
          <p:cNvSpPr/>
          <p:nvPr/>
        </p:nvSpPr>
        <p:spPr>
          <a:xfrm>
            <a:off x="189907" y="566490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3697AE6-E655-99EB-D1F2-D4DCF2A31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2" b="50077"/>
          <a:stretch/>
        </p:blipFill>
        <p:spPr bwMode="auto">
          <a:xfrm>
            <a:off x="262343" y="271137"/>
            <a:ext cx="2933939" cy="17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CEEDC57-F3CE-2E51-6FA1-B3688A9E7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221" y="388051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226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4" name="Picture 10">
            <a:extLst>
              <a:ext uri="{FF2B5EF4-FFF2-40B4-BE49-F238E27FC236}">
                <a16:creationId xmlns:a16="http://schemas.microsoft.com/office/drawing/2014/main" id="{834BBF69-2043-C352-704F-A52BE80A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9607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76CD59B-F147-960E-342E-14A63832B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0" y="284529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20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>
            <a:extLst>
              <a:ext uri="{FF2B5EF4-FFF2-40B4-BE49-F238E27FC236}">
                <a16:creationId xmlns:a16="http://schemas.microsoft.com/office/drawing/2014/main" id="{A08EFFCC-E140-D1EA-8708-E2C77AB0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62" y="209593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43F92F-9499-5BF5-2974-99C797ABE66B}"/>
              </a:ext>
            </a:extLst>
          </p:cNvPr>
          <p:cNvSpPr/>
          <p:nvPr/>
        </p:nvSpPr>
        <p:spPr>
          <a:xfrm>
            <a:off x="173431" y="498983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CBC918F-166C-C914-856C-1917DFB6D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97" b="50393"/>
          <a:stretch/>
        </p:blipFill>
        <p:spPr bwMode="auto">
          <a:xfrm>
            <a:off x="248997" y="209593"/>
            <a:ext cx="2940473" cy="17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8AB869F7-6DE8-55F2-5866-CD5AA658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2172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422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8" name="Picture 10">
            <a:extLst>
              <a:ext uri="{FF2B5EF4-FFF2-40B4-BE49-F238E27FC236}">
                <a16:creationId xmlns:a16="http://schemas.microsoft.com/office/drawing/2014/main" id="{DF50BF20-4C26-4E21-4622-2D587868A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381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>
            <a:extLst>
              <a:ext uri="{FF2B5EF4-FFF2-40B4-BE49-F238E27FC236}">
                <a16:creationId xmlns:a16="http://schemas.microsoft.com/office/drawing/2014/main" id="{C8D8445D-E096-2531-1BA7-C4B0128C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1" y="37036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33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13730655-9D1C-521B-8C8B-FF7A1D07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1" y="147167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0DAC81-AFB3-92C3-2BA1-6F7F79E5C0DB}"/>
              </a:ext>
            </a:extLst>
          </p:cNvPr>
          <p:cNvSpPr/>
          <p:nvPr/>
        </p:nvSpPr>
        <p:spPr>
          <a:xfrm>
            <a:off x="157105" y="409041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E9228244-E2D0-64B5-6F8B-7E48991E5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22" b="49988"/>
          <a:stretch/>
        </p:blipFill>
        <p:spPr bwMode="auto">
          <a:xfrm>
            <a:off x="234374" y="146737"/>
            <a:ext cx="2907371" cy="179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E29B8CD-5622-211C-DE0C-1A20A17D0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75929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7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944F0526-FCA8-6B34-F583-5E64CDD7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22" y="249345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9CB0389-5171-AA75-E27A-783EE50E7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4"/>
          <a:stretch/>
        </p:blipFill>
        <p:spPr bwMode="auto">
          <a:xfrm>
            <a:off x="7167717" y="4320899"/>
            <a:ext cx="2470320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2" name="Picture 10">
            <a:extLst>
              <a:ext uri="{FF2B5EF4-FFF2-40B4-BE49-F238E27FC236}">
                <a16:creationId xmlns:a16="http://schemas.microsoft.com/office/drawing/2014/main" id="{AA10EC7B-535A-2A19-DB77-1EB52731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6" y="4049975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CC875FDB-8BCC-BA99-2575-E9CBDCCA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2" y="446524"/>
            <a:ext cx="1184711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82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41874DF3-DBB4-3CF0-E83E-8ED81700D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6" y="286347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9CDF87-7A9F-B2BE-6E86-944A5A143E18}"/>
              </a:ext>
            </a:extLst>
          </p:cNvPr>
          <p:cNvSpPr/>
          <p:nvPr/>
        </p:nvSpPr>
        <p:spPr>
          <a:xfrm>
            <a:off x="157105" y="557774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B8B0EC8-E513-123D-E60E-1ED22B84F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31" b="49931"/>
          <a:stretch/>
        </p:blipFill>
        <p:spPr bwMode="auto">
          <a:xfrm>
            <a:off x="228975" y="283900"/>
            <a:ext cx="2934356" cy="179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07000146-C8F0-818C-6505-B68E8F2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70" y="3881998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08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B1B58481-6849-DBE5-CC38-98EDCCB4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9226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2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62CAE-183E-3DF1-5347-BF46374BC251}"/>
              </a:ext>
            </a:extLst>
          </p:cNvPr>
          <p:cNvSpPr txBox="1"/>
          <p:nvPr/>
        </p:nvSpPr>
        <p:spPr>
          <a:xfrm>
            <a:off x="2823882" y="2859741"/>
            <a:ext cx="6561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Supplementary Figures and Tables</a:t>
            </a:r>
          </a:p>
        </p:txBody>
      </p:sp>
    </p:spTree>
    <p:extLst>
      <p:ext uri="{BB962C8B-B14F-4D97-AF65-F5344CB8AC3E}">
        <p14:creationId xmlns:p14="http://schemas.microsoft.com/office/powerpoint/2010/main" val="3555754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6" name="Picture 26">
            <a:extLst>
              <a:ext uri="{FF2B5EF4-FFF2-40B4-BE49-F238E27FC236}">
                <a16:creationId xmlns:a16="http://schemas.microsoft.com/office/drawing/2014/main" id="{2BAEC2EA-9A59-751A-2AE2-67127556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4015"/>
          <a:stretch/>
        </p:blipFill>
        <p:spPr bwMode="auto">
          <a:xfrm>
            <a:off x="9495129" y="3657338"/>
            <a:ext cx="35279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4" name="Picture 24">
            <a:extLst>
              <a:ext uri="{FF2B5EF4-FFF2-40B4-BE49-F238E27FC236}">
                <a16:creationId xmlns:a16="http://schemas.microsoft.com/office/drawing/2014/main" id="{8629F158-76BF-87C2-C7A7-1038D5D40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4015"/>
          <a:stretch/>
        </p:blipFill>
        <p:spPr bwMode="auto">
          <a:xfrm>
            <a:off x="5991278" y="3657338"/>
            <a:ext cx="35279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2" name="Picture 22">
            <a:extLst>
              <a:ext uri="{FF2B5EF4-FFF2-40B4-BE49-F238E27FC236}">
                <a16:creationId xmlns:a16="http://schemas.microsoft.com/office/drawing/2014/main" id="{856A6B27-7CCF-7CCD-ECE4-FD497E065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4"/>
          <a:stretch/>
        </p:blipFill>
        <p:spPr bwMode="auto">
          <a:xfrm>
            <a:off x="1112342" y="3657823"/>
            <a:ext cx="4905901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0" name="Picture 20">
            <a:extLst>
              <a:ext uri="{FF2B5EF4-FFF2-40B4-BE49-F238E27FC236}">
                <a16:creationId xmlns:a16="http://schemas.microsoft.com/office/drawing/2014/main" id="{453667D4-8388-6F5E-0FB9-0F2CC3BD5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3857" b="29501"/>
          <a:stretch/>
        </p:blipFill>
        <p:spPr bwMode="auto">
          <a:xfrm>
            <a:off x="9503293" y="158293"/>
            <a:ext cx="353690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>
            <a:extLst>
              <a:ext uri="{FF2B5EF4-FFF2-40B4-BE49-F238E27FC236}">
                <a16:creationId xmlns:a16="http://schemas.microsoft.com/office/drawing/2014/main" id="{7E255741-0B05-638D-754C-0AB6EF0E9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r="14237" b="29501"/>
          <a:stretch/>
        </p:blipFill>
        <p:spPr bwMode="auto">
          <a:xfrm>
            <a:off x="5974950" y="158778"/>
            <a:ext cx="353690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>
            <a:extLst>
              <a:ext uri="{FF2B5EF4-FFF2-40B4-BE49-F238E27FC236}">
                <a16:creationId xmlns:a16="http://schemas.microsoft.com/office/drawing/2014/main" id="{6C18C54B-043E-5A9F-02AE-E85D29774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1" b="29501"/>
          <a:stretch/>
        </p:blipFill>
        <p:spPr bwMode="auto">
          <a:xfrm>
            <a:off x="1112342" y="158779"/>
            <a:ext cx="491807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5A830B-57AA-F011-DF5F-AEE2B22E022D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B9A2E-74EF-77A5-5240-FD77ECE3592A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2D264-E8F4-83F1-272B-23867EFE7040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29998-2AE7-6787-24AE-D230FCE5E77D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32297-4E4F-1CE0-1381-B8ED087D14F4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90F85-866F-8899-1048-985F8A3F4ED6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3454633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497DEE-5B84-EFA3-F16A-57DC4423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1013577" y="1760881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BC66E-AC94-634F-F946-75A0063E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43" y="0"/>
            <a:ext cx="9825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9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24E7400D-430D-F236-4630-102D0357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04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38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085261D0-F3E8-3EDD-57DF-1BB693D7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78" y="458802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ED1A28-55E2-0958-E63C-AB1F33CC67A8}"/>
              </a:ext>
            </a:extLst>
          </p:cNvPr>
          <p:cNvSpPr/>
          <p:nvPr/>
        </p:nvSpPr>
        <p:spPr>
          <a:xfrm>
            <a:off x="206158" y="718406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E8F48B6-CA81-174C-3403-0EE840EAC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78" b="50352"/>
          <a:stretch/>
        </p:blipFill>
        <p:spPr bwMode="auto">
          <a:xfrm>
            <a:off x="280088" y="458802"/>
            <a:ext cx="2924431" cy="177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27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>
            <a:extLst>
              <a:ext uri="{FF2B5EF4-FFF2-40B4-BE49-F238E27FC236}">
                <a16:creationId xmlns:a16="http://schemas.microsoft.com/office/drawing/2014/main" id="{966D7AE3-C833-733E-CC0A-81C7D558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33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769FD7E7-E84F-B45B-B30D-724B7AE74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6" y="453420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966D7AE3-C833-733E-CC0A-81C7D5582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89" b="49728"/>
          <a:stretch/>
        </p:blipFill>
        <p:spPr bwMode="auto">
          <a:xfrm>
            <a:off x="157334" y="453420"/>
            <a:ext cx="2935002" cy="1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0EFB93-9CF4-96B2-1018-A6B0D399B4BB}"/>
              </a:ext>
            </a:extLst>
          </p:cNvPr>
          <p:cNvSpPr/>
          <p:nvPr/>
        </p:nvSpPr>
        <p:spPr>
          <a:xfrm>
            <a:off x="90976" y="764461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2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>
            <a:extLst>
              <a:ext uri="{FF2B5EF4-FFF2-40B4-BE49-F238E27FC236}">
                <a16:creationId xmlns:a16="http://schemas.microsoft.com/office/drawing/2014/main" id="{6C903044-3980-7523-5E50-8DD94B4C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2" y="1023659"/>
            <a:ext cx="4302222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AE1DAE2F-B884-8751-8E57-BD9004A8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/>
          <a:stretch/>
        </p:blipFill>
        <p:spPr bwMode="auto">
          <a:xfrm>
            <a:off x="4416524" y="1023659"/>
            <a:ext cx="4004148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7EA0115E-DA33-AF23-1DD1-48E50138C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/>
          <a:stretch/>
        </p:blipFill>
        <p:spPr bwMode="auto">
          <a:xfrm>
            <a:off x="8420672" y="1023659"/>
            <a:ext cx="4004149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29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>
            <a:extLst>
              <a:ext uri="{FF2B5EF4-FFF2-40B4-BE49-F238E27FC236}">
                <a16:creationId xmlns:a16="http://schemas.microsoft.com/office/drawing/2014/main" id="{F5FF829C-1808-6ED2-B2F8-18FA9928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35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2125B4DD-DA5C-2926-A859-9287FD41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2" y="449091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3C47CF-30DF-0E0D-010C-EF142E2D3B72}"/>
              </a:ext>
            </a:extLst>
          </p:cNvPr>
          <p:cNvSpPr/>
          <p:nvPr/>
        </p:nvSpPr>
        <p:spPr>
          <a:xfrm>
            <a:off x="124078" y="680806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E304DCC-8E33-0F4E-E73D-2B2F4205D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7" b="50174"/>
          <a:stretch/>
        </p:blipFill>
        <p:spPr bwMode="auto">
          <a:xfrm>
            <a:off x="197705" y="449091"/>
            <a:ext cx="2916195" cy="178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80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56" name="Picture 24">
            <a:extLst>
              <a:ext uri="{FF2B5EF4-FFF2-40B4-BE49-F238E27FC236}">
                <a16:creationId xmlns:a16="http://schemas.microsoft.com/office/drawing/2014/main" id="{3F1C8272-6BA4-C16E-0DD9-2CF9C9F80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6" r="12498"/>
          <a:stretch/>
        </p:blipFill>
        <p:spPr bwMode="auto">
          <a:xfrm>
            <a:off x="9594897" y="3657824"/>
            <a:ext cx="3486238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>
            <a:extLst>
              <a:ext uri="{FF2B5EF4-FFF2-40B4-BE49-F238E27FC236}">
                <a16:creationId xmlns:a16="http://schemas.microsoft.com/office/drawing/2014/main" id="{7A75F9F9-6BA4-4F76-C412-A04A61F12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8" r="10551"/>
          <a:stretch/>
        </p:blipFill>
        <p:spPr bwMode="auto">
          <a:xfrm>
            <a:off x="6069531" y="3657824"/>
            <a:ext cx="3544926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>
            <a:extLst>
              <a:ext uri="{FF2B5EF4-FFF2-40B4-BE49-F238E27FC236}">
                <a16:creationId xmlns:a16="http://schemas.microsoft.com/office/drawing/2014/main" id="{62F0E455-0456-689D-FC45-DF2A93544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2"/>
          <a:stretch/>
        </p:blipFill>
        <p:spPr bwMode="auto">
          <a:xfrm>
            <a:off x="27179" y="3657824"/>
            <a:ext cx="6032961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9629D1A6-135E-D5EC-AA39-9B1E23EE6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6" r="10683" b="43126"/>
          <a:stretch/>
        </p:blipFill>
        <p:spPr bwMode="auto">
          <a:xfrm>
            <a:off x="9594897" y="158883"/>
            <a:ext cx="3544927" cy="3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>
            <a:extLst>
              <a:ext uri="{FF2B5EF4-FFF2-40B4-BE49-F238E27FC236}">
                <a16:creationId xmlns:a16="http://schemas.microsoft.com/office/drawing/2014/main" id="{6B7596A6-882A-A8C5-63CC-200E9702E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 r="10419" b="43126"/>
          <a:stretch/>
        </p:blipFill>
        <p:spPr bwMode="auto">
          <a:xfrm>
            <a:off x="6094778" y="158964"/>
            <a:ext cx="3544926" cy="3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2E1DD3C5-122E-C07B-9411-37C79488F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2" b="43126"/>
          <a:stretch/>
        </p:blipFill>
        <p:spPr bwMode="auto">
          <a:xfrm>
            <a:off x="37830" y="158779"/>
            <a:ext cx="6032961" cy="3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49749F-E74D-0106-58F5-A602C6079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4471"/>
              </p:ext>
            </p:extLst>
          </p:nvPr>
        </p:nvGraphicFramePr>
        <p:xfrm>
          <a:off x="388418" y="75854"/>
          <a:ext cx="11361217" cy="658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0641">
                  <a:extLst>
                    <a:ext uri="{9D8B030D-6E8A-4147-A177-3AD203B41FA5}">
                      <a16:colId xmlns:a16="http://schemas.microsoft.com/office/drawing/2014/main" val="2044757986"/>
                    </a:ext>
                  </a:extLst>
                </a:gridCol>
                <a:gridCol w="1587594">
                  <a:extLst>
                    <a:ext uri="{9D8B030D-6E8A-4147-A177-3AD203B41FA5}">
                      <a16:colId xmlns:a16="http://schemas.microsoft.com/office/drawing/2014/main" val="66421159"/>
                    </a:ext>
                  </a:extLst>
                </a:gridCol>
                <a:gridCol w="1000515">
                  <a:extLst>
                    <a:ext uri="{9D8B030D-6E8A-4147-A177-3AD203B41FA5}">
                      <a16:colId xmlns:a16="http://schemas.microsoft.com/office/drawing/2014/main" val="4234862814"/>
                    </a:ext>
                  </a:extLst>
                </a:gridCol>
                <a:gridCol w="6722467">
                  <a:extLst>
                    <a:ext uri="{9D8B030D-6E8A-4147-A177-3AD203B41FA5}">
                      <a16:colId xmlns:a16="http://schemas.microsoft.com/office/drawing/2014/main" val="2360676083"/>
                    </a:ext>
                  </a:extLst>
                </a:gridCol>
              </a:tblGrid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Puzzle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8635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82674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Average Answer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35389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Blocks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=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6729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Cheater Square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than can be removed without affecting the overall word count of the 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63331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Circle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855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Cross Reference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that refers to another clue (ex. “See 48-Down”)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488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Duplicate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When the same clue verbiage is used for more than one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88669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Fill-in-the-Blank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3964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Freshness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an overall rarity score to a puzzle’s answers, using both pre-Shortz and Shortz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686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Open Squares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white squares that are non-adjacent to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00914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Overall Freshness %ile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percentile across all puzzles from all days for Freshness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5795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number of squares where more than one letter, number or symbol is required for a solve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28813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Unique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Same as above, but only counts squares with unique rebus content in the given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47695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Treats each white square like a (non-blank) Scrabble tile and assigns per-square average point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7698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Illegal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that would not be playable based on the Official Scrabble Dictionary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9357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Treats each white square like a (non-blank) Scrabble tile and assigns total point value for the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8465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Shade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shaded squares in the grid; 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1714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Spans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row or columns with 0 black squares (15 or 21 answer length, depending on grid size)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1402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Stacks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times two or more adjacent rows or columns have all white squares (mostly Fri or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96258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Unique 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not occurring in any other pre-Shortz or Shortz Era puzzle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51226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Unused Letters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the number (out of 26) of letters not used in a puzzle (0= pangram)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2432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Unusual 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‘1’ to all puzzles displaying other than normal rotational symmetry (e.g., L-R Mirror or Diagonal)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1742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Wordplay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Manual (me)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Subjective count of clues displaying wordplay/</a:t>
                      </a:r>
                      <a:r>
                        <a:rPr lang="en-US" sz="1200" dirty="0" err="1"/>
                        <a:t>punnery</a:t>
                      </a:r>
                      <a:r>
                        <a:rPr lang="en-US" sz="1200" dirty="0"/>
                        <a:t>; many end with a ‘?’, ‘perhaps’, or ‘maybe’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4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60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8DAEB4-FA1C-924E-2E6B-6F2D1871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" y="970049"/>
            <a:ext cx="12062713" cy="42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3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19FD2C24-3C0D-BF7E-E1C0-439286EA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" y="0"/>
            <a:ext cx="6143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43F36C62-D16C-FA72-49F6-68AC483A3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565" y="0"/>
            <a:ext cx="516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2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BDFDD-0E1F-4C7F-3E45-5F698A21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8" y="102582"/>
            <a:ext cx="11419224" cy="66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3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6E6C44BE-2E8E-330F-BA57-19395270E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00" y="932170"/>
            <a:ext cx="4874921" cy="49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5F141CA9-0E13-0184-36F3-534BD21F3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161" y="932170"/>
            <a:ext cx="4888889" cy="49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3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4C579E72-6BBC-220C-7F00-40605A9A6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3"/>
          <a:stretch/>
        </p:blipFill>
        <p:spPr bwMode="auto">
          <a:xfrm>
            <a:off x="6529433" y="1009986"/>
            <a:ext cx="436622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3FB897C6-4923-61BD-CFD4-CF16CA1E9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4"/>
          <a:stretch/>
        </p:blipFill>
        <p:spPr bwMode="auto">
          <a:xfrm>
            <a:off x="1349709" y="1009987"/>
            <a:ext cx="4915008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630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26120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26123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30742</TotalTime>
  <Words>665</Words>
  <Application>Microsoft Office PowerPoint</Application>
  <PresentationFormat>Widescreen</PresentationFormat>
  <Paragraphs>190</Paragraphs>
  <Slides>43</Slides>
  <Notes>35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20</cp:revision>
  <dcterms:created xsi:type="dcterms:W3CDTF">2023-12-27T20:59:11Z</dcterms:created>
  <dcterms:modified xsi:type="dcterms:W3CDTF">2024-02-01T02:28:26Z</dcterms:modified>
</cp:coreProperties>
</file>